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9"/>
  </p:handoutMasterIdLst>
  <p:sldIdLst>
    <p:sldId id="279" r:id="rId2"/>
    <p:sldId id="297" r:id="rId3"/>
    <p:sldId id="298" r:id="rId4"/>
    <p:sldId id="301" r:id="rId5"/>
    <p:sldId id="302" r:id="rId6"/>
    <p:sldId id="303" r:id="rId7"/>
    <p:sldId id="304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74" d="100"/>
          <a:sy n="74" d="100"/>
        </p:scale>
        <p:origin x="90" y="11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98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143F3C15-AEE9-32CB-CE81-9EB269ACD2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>
            <a:extLst>
              <a:ext uri="{FF2B5EF4-FFF2-40B4-BE49-F238E27FC236}">
                <a16:creationId xmlns:a16="http://schemas.microsoft.com/office/drawing/2014/main" id="{29401DEB-66B0-FE18-E0EC-F0E27F15FC8A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89115E1C-7E29-D99C-02D0-1E796BF4E950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84C71236-5451-9B6D-E902-37AF0E8AE23D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J’identifie la règle logique d’une suite numérique et je la poursuis. </a:t>
              </a:r>
            </a:p>
          </p:txBody>
        </p:sp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84863790-4802-27C4-32E9-216F3C40EC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981594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/>
              <a:t>Comment fonctionne la suite ?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1/3</a:t>
            </a:r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7C56E5E2-18C6-ECA6-673C-389F940F9E62}"/>
              </a:ext>
            </a:extLst>
          </p:cNvPr>
          <p:cNvSpPr/>
          <p:nvPr/>
        </p:nvSpPr>
        <p:spPr>
          <a:xfrm>
            <a:off x="117682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E833AC0F-33AD-E911-7774-180F859986E1}"/>
              </a:ext>
            </a:extLst>
          </p:cNvPr>
          <p:cNvSpPr/>
          <p:nvPr/>
        </p:nvSpPr>
        <p:spPr>
          <a:xfrm>
            <a:off x="1663453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4022DADF-C9A2-4724-B1AA-BE1A377B2F0B}"/>
              </a:ext>
            </a:extLst>
          </p:cNvPr>
          <p:cNvSpPr/>
          <p:nvPr/>
        </p:nvSpPr>
        <p:spPr>
          <a:xfrm>
            <a:off x="3209224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96CA1895-82B4-6827-36D3-262290FA0AEB}"/>
              </a:ext>
            </a:extLst>
          </p:cNvPr>
          <p:cNvSpPr/>
          <p:nvPr/>
        </p:nvSpPr>
        <p:spPr>
          <a:xfrm>
            <a:off x="4754995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2394C473-E10C-B956-1236-2C17D3EBA1D7}"/>
              </a:ext>
            </a:extLst>
          </p:cNvPr>
          <p:cNvSpPr/>
          <p:nvPr/>
        </p:nvSpPr>
        <p:spPr>
          <a:xfrm>
            <a:off x="6300766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1D7DAA3D-CB95-ACC7-2E9C-4461F58D975B}"/>
              </a:ext>
            </a:extLst>
          </p:cNvPr>
          <p:cNvSpPr/>
          <p:nvPr/>
        </p:nvSpPr>
        <p:spPr>
          <a:xfrm>
            <a:off x="7846537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chemeClr val="tx1"/>
                </a:solidFill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2586791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1/3</a:t>
            </a:r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7C56E5E2-18C6-ECA6-673C-389F940F9E62}"/>
              </a:ext>
            </a:extLst>
          </p:cNvPr>
          <p:cNvSpPr/>
          <p:nvPr/>
        </p:nvSpPr>
        <p:spPr>
          <a:xfrm>
            <a:off x="117682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E833AC0F-33AD-E911-7774-180F859986E1}"/>
              </a:ext>
            </a:extLst>
          </p:cNvPr>
          <p:cNvSpPr/>
          <p:nvPr/>
        </p:nvSpPr>
        <p:spPr>
          <a:xfrm>
            <a:off x="1663453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4022DADF-C9A2-4724-B1AA-BE1A377B2F0B}"/>
              </a:ext>
            </a:extLst>
          </p:cNvPr>
          <p:cNvSpPr/>
          <p:nvPr/>
        </p:nvSpPr>
        <p:spPr>
          <a:xfrm>
            <a:off x="3209224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96CA1895-82B4-6827-36D3-262290FA0AEB}"/>
              </a:ext>
            </a:extLst>
          </p:cNvPr>
          <p:cNvSpPr/>
          <p:nvPr/>
        </p:nvSpPr>
        <p:spPr>
          <a:xfrm>
            <a:off x="4754995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2394C473-E10C-B956-1236-2C17D3EBA1D7}"/>
              </a:ext>
            </a:extLst>
          </p:cNvPr>
          <p:cNvSpPr/>
          <p:nvPr/>
        </p:nvSpPr>
        <p:spPr>
          <a:xfrm>
            <a:off x="6300766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1D7DAA3D-CB95-ACC7-2E9C-4461F58D975B}"/>
              </a:ext>
            </a:extLst>
          </p:cNvPr>
          <p:cNvSpPr/>
          <p:nvPr/>
        </p:nvSpPr>
        <p:spPr>
          <a:xfrm>
            <a:off x="7846537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chemeClr val="tx1"/>
                </a:solidFill>
              </a:rPr>
              <a:t>…</a:t>
            </a: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619475EA-4FE4-13AB-61F8-9D81B085789F}"/>
              </a:ext>
            </a:extLst>
          </p:cNvPr>
          <p:cNvGrpSpPr/>
          <p:nvPr/>
        </p:nvGrpSpPr>
        <p:grpSpPr>
          <a:xfrm>
            <a:off x="588736" y="1646712"/>
            <a:ext cx="1814038" cy="1104481"/>
            <a:chOff x="588736" y="1646712"/>
            <a:chExt cx="1814038" cy="1104481"/>
          </a:xfrm>
        </p:grpSpPr>
        <p:sp>
          <p:nvSpPr>
            <p:cNvPr id="4" name="Flèche : courbe vers le bas 3">
              <a:extLst>
                <a:ext uri="{FF2B5EF4-FFF2-40B4-BE49-F238E27FC236}">
                  <a16:creationId xmlns:a16="http://schemas.microsoft.com/office/drawing/2014/main" id="{04B7A2F1-B62E-A2BF-D118-F559836BFD48}"/>
                </a:ext>
              </a:extLst>
            </p:cNvPr>
            <p:cNvSpPr/>
            <p:nvPr/>
          </p:nvSpPr>
          <p:spPr>
            <a:xfrm>
              <a:off x="588736" y="2212559"/>
              <a:ext cx="1814038" cy="538634"/>
            </a:xfrm>
            <a:prstGeom prst="curvedDownArrow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1A70DB03-4BA3-1DAB-728C-D684013C044D}"/>
                </a:ext>
              </a:extLst>
            </p:cNvPr>
            <p:cNvSpPr txBox="1"/>
            <p:nvPr/>
          </p:nvSpPr>
          <p:spPr>
            <a:xfrm>
              <a:off x="1097931" y="1646712"/>
              <a:ext cx="117169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4000" dirty="0">
                  <a:solidFill>
                    <a:srgbClr val="C00000"/>
                  </a:solidFill>
                </a:rPr>
                <a:t>+3</a:t>
              </a:r>
            </a:p>
          </p:txBody>
        </p:sp>
      </p:grpSp>
      <p:grpSp>
        <p:nvGrpSpPr>
          <p:cNvPr id="8" name="Groupe 7">
            <a:extLst>
              <a:ext uri="{FF2B5EF4-FFF2-40B4-BE49-F238E27FC236}">
                <a16:creationId xmlns:a16="http://schemas.microsoft.com/office/drawing/2014/main" id="{8FE707E5-8F75-15E5-E39A-FE54088C4B8D}"/>
              </a:ext>
            </a:extLst>
          </p:cNvPr>
          <p:cNvGrpSpPr/>
          <p:nvPr/>
        </p:nvGrpSpPr>
        <p:grpSpPr>
          <a:xfrm>
            <a:off x="2146382" y="1646712"/>
            <a:ext cx="1814038" cy="1104481"/>
            <a:chOff x="588736" y="1646712"/>
            <a:chExt cx="1814038" cy="1104481"/>
          </a:xfrm>
        </p:grpSpPr>
        <p:sp>
          <p:nvSpPr>
            <p:cNvPr id="9" name="Flèche : courbe vers le bas 8">
              <a:extLst>
                <a:ext uri="{FF2B5EF4-FFF2-40B4-BE49-F238E27FC236}">
                  <a16:creationId xmlns:a16="http://schemas.microsoft.com/office/drawing/2014/main" id="{75710663-A815-C688-44CC-4B91E58C1DF0}"/>
                </a:ext>
              </a:extLst>
            </p:cNvPr>
            <p:cNvSpPr/>
            <p:nvPr/>
          </p:nvSpPr>
          <p:spPr>
            <a:xfrm>
              <a:off x="588736" y="2212559"/>
              <a:ext cx="1814038" cy="538634"/>
            </a:xfrm>
            <a:prstGeom prst="curvedDownArrow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10" name="ZoneTexte 9">
              <a:extLst>
                <a:ext uri="{FF2B5EF4-FFF2-40B4-BE49-F238E27FC236}">
                  <a16:creationId xmlns:a16="http://schemas.microsoft.com/office/drawing/2014/main" id="{E1ABDBD9-9E84-195C-A542-CEDA0999D906}"/>
                </a:ext>
              </a:extLst>
            </p:cNvPr>
            <p:cNvSpPr txBox="1"/>
            <p:nvPr/>
          </p:nvSpPr>
          <p:spPr>
            <a:xfrm>
              <a:off x="1097931" y="1646712"/>
              <a:ext cx="117169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4000" dirty="0">
                  <a:solidFill>
                    <a:srgbClr val="C00000"/>
                  </a:solidFill>
                </a:rPr>
                <a:t>+3</a:t>
              </a:r>
            </a:p>
          </p:txBody>
        </p:sp>
      </p:grpSp>
      <p:grpSp>
        <p:nvGrpSpPr>
          <p:cNvPr id="16" name="Groupe 15">
            <a:extLst>
              <a:ext uri="{FF2B5EF4-FFF2-40B4-BE49-F238E27FC236}">
                <a16:creationId xmlns:a16="http://schemas.microsoft.com/office/drawing/2014/main" id="{7C95918A-C94A-DF8F-C570-BB6B3263E613}"/>
              </a:ext>
            </a:extLst>
          </p:cNvPr>
          <p:cNvGrpSpPr/>
          <p:nvPr/>
        </p:nvGrpSpPr>
        <p:grpSpPr>
          <a:xfrm>
            <a:off x="3769344" y="1646712"/>
            <a:ext cx="1814038" cy="1104481"/>
            <a:chOff x="588736" y="1646712"/>
            <a:chExt cx="1814038" cy="1104481"/>
          </a:xfrm>
        </p:grpSpPr>
        <p:sp>
          <p:nvSpPr>
            <p:cNvPr id="17" name="Flèche : courbe vers le bas 16">
              <a:extLst>
                <a:ext uri="{FF2B5EF4-FFF2-40B4-BE49-F238E27FC236}">
                  <a16:creationId xmlns:a16="http://schemas.microsoft.com/office/drawing/2014/main" id="{051609A1-CE84-0130-32F2-1C8571CC2949}"/>
                </a:ext>
              </a:extLst>
            </p:cNvPr>
            <p:cNvSpPr/>
            <p:nvPr/>
          </p:nvSpPr>
          <p:spPr>
            <a:xfrm>
              <a:off x="588736" y="2212559"/>
              <a:ext cx="1814038" cy="538634"/>
            </a:xfrm>
            <a:prstGeom prst="curvedDownArrow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18" name="ZoneTexte 17">
              <a:extLst>
                <a:ext uri="{FF2B5EF4-FFF2-40B4-BE49-F238E27FC236}">
                  <a16:creationId xmlns:a16="http://schemas.microsoft.com/office/drawing/2014/main" id="{1F7F5B27-55DD-0D55-A2EC-9DD8CE5B43EA}"/>
                </a:ext>
              </a:extLst>
            </p:cNvPr>
            <p:cNvSpPr txBox="1"/>
            <p:nvPr/>
          </p:nvSpPr>
          <p:spPr>
            <a:xfrm>
              <a:off x="1097931" y="1646712"/>
              <a:ext cx="117169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4000" dirty="0">
                  <a:solidFill>
                    <a:srgbClr val="C00000"/>
                  </a:solidFill>
                </a:rPr>
                <a:t>+3</a:t>
              </a:r>
            </a:p>
          </p:txBody>
        </p:sp>
      </p:grpSp>
      <p:sp>
        <p:nvSpPr>
          <p:cNvPr id="19" name="Ellipse 18">
            <a:extLst>
              <a:ext uri="{FF2B5EF4-FFF2-40B4-BE49-F238E27FC236}">
                <a16:creationId xmlns:a16="http://schemas.microsoft.com/office/drawing/2014/main" id="{E981AE6B-0FFA-50D0-E5E9-F779E95D4280}"/>
              </a:ext>
            </a:extLst>
          </p:cNvPr>
          <p:cNvSpPr/>
          <p:nvPr/>
        </p:nvSpPr>
        <p:spPr>
          <a:xfrm>
            <a:off x="4754995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rgbClr val="C00000"/>
                </a:solidFill>
              </a:rPr>
              <a:t>10</a:t>
            </a:r>
          </a:p>
        </p:txBody>
      </p: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C044A7FA-DF45-28C8-6C76-F568A6321A02}"/>
              </a:ext>
            </a:extLst>
          </p:cNvPr>
          <p:cNvGrpSpPr/>
          <p:nvPr/>
        </p:nvGrpSpPr>
        <p:grpSpPr>
          <a:xfrm>
            <a:off x="5315115" y="1638376"/>
            <a:ext cx="1814038" cy="1104481"/>
            <a:chOff x="588736" y="1646712"/>
            <a:chExt cx="1814038" cy="1104481"/>
          </a:xfrm>
        </p:grpSpPr>
        <p:sp>
          <p:nvSpPr>
            <p:cNvPr id="21" name="Flèche : courbe vers le bas 20">
              <a:extLst>
                <a:ext uri="{FF2B5EF4-FFF2-40B4-BE49-F238E27FC236}">
                  <a16:creationId xmlns:a16="http://schemas.microsoft.com/office/drawing/2014/main" id="{DEF366B0-7DC8-7BB1-6B24-5AC9E7F2ED12}"/>
                </a:ext>
              </a:extLst>
            </p:cNvPr>
            <p:cNvSpPr/>
            <p:nvPr/>
          </p:nvSpPr>
          <p:spPr>
            <a:xfrm>
              <a:off x="588736" y="2212559"/>
              <a:ext cx="1814038" cy="538634"/>
            </a:xfrm>
            <a:prstGeom prst="curvedDownArrow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22" name="ZoneTexte 21">
              <a:extLst>
                <a:ext uri="{FF2B5EF4-FFF2-40B4-BE49-F238E27FC236}">
                  <a16:creationId xmlns:a16="http://schemas.microsoft.com/office/drawing/2014/main" id="{D3B077D9-0AAD-5A65-49CC-0530995232E0}"/>
                </a:ext>
              </a:extLst>
            </p:cNvPr>
            <p:cNvSpPr txBox="1"/>
            <p:nvPr/>
          </p:nvSpPr>
          <p:spPr>
            <a:xfrm>
              <a:off x="1097931" y="1646712"/>
              <a:ext cx="117169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4000" dirty="0">
                  <a:solidFill>
                    <a:srgbClr val="C00000"/>
                  </a:solidFill>
                </a:rPr>
                <a:t>+3</a:t>
              </a:r>
            </a:p>
          </p:txBody>
        </p:sp>
      </p:grpSp>
      <p:sp>
        <p:nvSpPr>
          <p:cNvPr id="23" name="Ellipse 22">
            <a:extLst>
              <a:ext uri="{FF2B5EF4-FFF2-40B4-BE49-F238E27FC236}">
                <a16:creationId xmlns:a16="http://schemas.microsoft.com/office/drawing/2014/main" id="{E862C9F9-75C6-CBF5-B435-85318A86AEA4}"/>
              </a:ext>
            </a:extLst>
          </p:cNvPr>
          <p:cNvSpPr/>
          <p:nvPr/>
        </p:nvSpPr>
        <p:spPr>
          <a:xfrm>
            <a:off x="6300766" y="2751193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rgbClr val="C00000"/>
                </a:solidFill>
              </a:rPr>
              <a:t>13</a:t>
            </a:r>
          </a:p>
        </p:txBody>
      </p:sp>
      <p:grpSp>
        <p:nvGrpSpPr>
          <p:cNvPr id="24" name="Groupe 23">
            <a:extLst>
              <a:ext uri="{FF2B5EF4-FFF2-40B4-BE49-F238E27FC236}">
                <a16:creationId xmlns:a16="http://schemas.microsoft.com/office/drawing/2014/main" id="{6DE1C320-2C46-BF81-B1E9-F9B59AC1A5A0}"/>
              </a:ext>
            </a:extLst>
          </p:cNvPr>
          <p:cNvGrpSpPr/>
          <p:nvPr/>
        </p:nvGrpSpPr>
        <p:grpSpPr>
          <a:xfrm>
            <a:off x="6872761" y="1646712"/>
            <a:ext cx="1814038" cy="1104481"/>
            <a:chOff x="588736" y="1646712"/>
            <a:chExt cx="1814038" cy="1104481"/>
          </a:xfrm>
        </p:grpSpPr>
        <p:sp>
          <p:nvSpPr>
            <p:cNvPr id="25" name="Flèche : courbe vers le bas 24">
              <a:extLst>
                <a:ext uri="{FF2B5EF4-FFF2-40B4-BE49-F238E27FC236}">
                  <a16:creationId xmlns:a16="http://schemas.microsoft.com/office/drawing/2014/main" id="{2218D934-45D3-686D-3B7F-6A9728A40962}"/>
                </a:ext>
              </a:extLst>
            </p:cNvPr>
            <p:cNvSpPr/>
            <p:nvPr/>
          </p:nvSpPr>
          <p:spPr>
            <a:xfrm>
              <a:off x="588736" y="2212559"/>
              <a:ext cx="1814038" cy="538634"/>
            </a:xfrm>
            <a:prstGeom prst="curvedDownArrow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26" name="ZoneTexte 25">
              <a:extLst>
                <a:ext uri="{FF2B5EF4-FFF2-40B4-BE49-F238E27FC236}">
                  <a16:creationId xmlns:a16="http://schemas.microsoft.com/office/drawing/2014/main" id="{7C5B84E6-ED4C-BC62-8C24-74714E9CC2E2}"/>
                </a:ext>
              </a:extLst>
            </p:cNvPr>
            <p:cNvSpPr txBox="1"/>
            <p:nvPr/>
          </p:nvSpPr>
          <p:spPr>
            <a:xfrm>
              <a:off x="1097931" y="1646712"/>
              <a:ext cx="117169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4000" dirty="0">
                  <a:solidFill>
                    <a:srgbClr val="C00000"/>
                  </a:solidFill>
                </a:rPr>
                <a:t>+3</a:t>
              </a:r>
            </a:p>
          </p:txBody>
        </p:sp>
      </p:grpSp>
      <p:sp>
        <p:nvSpPr>
          <p:cNvPr id="27" name="Ellipse 26">
            <a:extLst>
              <a:ext uri="{FF2B5EF4-FFF2-40B4-BE49-F238E27FC236}">
                <a16:creationId xmlns:a16="http://schemas.microsoft.com/office/drawing/2014/main" id="{029F90ED-3462-C2E8-A338-C12CBAABB5B5}"/>
              </a:ext>
            </a:extLst>
          </p:cNvPr>
          <p:cNvSpPr/>
          <p:nvPr/>
        </p:nvSpPr>
        <p:spPr>
          <a:xfrm>
            <a:off x="7858412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rgbClr val="C00000"/>
                </a:solidFill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2811053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/>
              <a:t>Comment fonctionne la suite ?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2/3</a:t>
            </a:r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7C56E5E2-18C6-ECA6-673C-389F940F9E62}"/>
              </a:ext>
            </a:extLst>
          </p:cNvPr>
          <p:cNvSpPr/>
          <p:nvPr/>
        </p:nvSpPr>
        <p:spPr>
          <a:xfrm>
            <a:off x="117682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E833AC0F-33AD-E911-7774-180F859986E1}"/>
              </a:ext>
            </a:extLst>
          </p:cNvPr>
          <p:cNvSpPr/>
          <p:nvPr/>
        </p:nvSpPr>
        <p:spPr>
          <a:xfrm>
            <a:off x="1663453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chemeClr val="tx1"/>
                </a:solidFill>
              </a:rPr>
              <a:t>15</a:t>
            </a:r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4022DADF-C9A2-4724-B1AA-BE1A377B2F0B}"/>
              </a:ext>
            </a:extLst>
          </p:cNvPr>
          <p:cNvSpPr/>
          <p:nvPr/>
        </p:nvSpPr>
        <p:spPr>
          <a:xfrm>
            <a:off x="3209224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chemeClr val="tx1"/>
                </a:solidFill>
              </a:rPr>
              <a:t>25</a:t>
            </a:r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96CA1895-82B4-6827-36D3-262290FA0AEB}"/>
              </a:ext>
            </a:extLst>
          </p:cNvPr>
          <p:cNvSpPr/>
          <p:nvPr/>
        </p:nvSpPr>
        <p:spPr>
          <a:xfrm>
            <a:off x="4754995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2394C473-E10C-B956-1236-2C17D3EBA1D7}"/>
              </a:ext>
            </a:extLst>
          </p:cNvPr>
          <p:cNvSpPr/>
          <p:nvPr/>
        </p:nvSpPr>
        <p:spPr>
          <a:xfrm>
            <a:off x="6300766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1D7DAA3D-CB95-ACC7-2E9C-4461F58D975B}"/>
              </a:ext>
            </a:extLst>
          </p:cNvPr>
          <p:cNvSpPr/>
          <p:nvPr/>
        </p:nvSpPr>
        <p:spPr>
          <a:xfrm>
            <a:off x="7846537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chemeClr val="tx1"/>
                </a:solidFill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28712019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2/3</a:t>
            </a:r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7C56E5E2-18C6-ECA6-673C-389F940F9E62}"/>
              </a:ext>
            </a:extLst>
          </p:cNvPr>
          <p:cNvSpPr/>
          <p:nvPr/>
        </p:nvSpPr>
        <p:spPr>
          <a:xfrm>
            <a:off x="117682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E833AC0F-33AD-E911-7774-180F859986E1}"/>
              </a:ext>
            </a:extLst>
          </p:cNvPr>
          <p:cNvSpPr/>
          <p:nvPr/>
        </p:nvSpPr>
        <p:spPr>
          <a:xfrm>
            <a:off x="1663453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chemeClr val="tx1"/>
                </a:solidFill>
              </a:rPr>
              <a:t>15</a:t>
            </a:r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4022DADF-C9A2-4724-B1AA-BE1A377B2F0B}"/>
              </a:ext>
            </a:extLst>
          </p:cNvPr>
          <p:cNvSpPr/>
          <p:nvPr/>
        </p:nvSpPr>
        <p:spPr>
          <a:xfrm>
            <a:off x="3209224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chemeClr val="tx1"/>
                </a:solidFill>
              </a:rPr>
              <a:t>25</a:t>
            </a:r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96CA1895-82B4-6827-36D3-262290FA0AEB}"/>
              </a:ext>
            </a:extLst>
          </p:cNvPr>
          <p:cNvSpPr/>
          <p:nvPr/>
        </p:nvSpPr>
        <p:spPr>
          <a:xfrm>
            <a:off x="4754995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2394C473-E10C-B956-1236-2C17D3EBA1D7}"/>
              </a:ext>
            </a:extLst>
          </p:cNvPr>
          <p:cNvSpPr/>
          <p:nvPr/>
        </p:nvSpPr>
        <p:spPr>
          <a:xfrm>
            <a:off x="6300766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1D7DAA3D-CB95-ACC7-2E9C-4461F58D975B}"/>
              </a:ext>
            </a:extLst>
          </p:cNvPr>
          <p:cNvSpPr/>
          <p:nvPr/>
        </p:nvSpPr>
        <p:spPr>
          <a:xfrm>
            <a:off x="7846537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chemeClr val="tx1"/>
                </a:solidFill>
              </a:rPr>
              <a:t>…</a:t>
            </a: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619475EA-4FE4-13AB-61F8-9D81B085789F}"/>
              </a:ext>
            </a:extLst>
          </p:cNvPr>
          <p:cNvGrpSpPr/>
          <p:nvPr/>
        </p:nvGrpSpPr>
        <p:grpSpPr>
          <a:xfrm>
            <a:off x="588736" y="1646712"/>
            <a:ext cx="1814038" cy="1104481"/>
            <a:chOff x="588736" y="1646712"/>
            <a:chExt cx="1814038" cy="1104481"/>
          </a:xfrm>
        </p:grpSpPr>
        <p:sp>
          <p:nvSpPr>
            <p:cNvPr id="4" name="Flèche : courbe vers le bas 3">
              <a:extLst>
                <a:ext uri="{FF2B5EF4-FFF2-40B4-BE49-F238E27FC236}">
                  <a16:creationId xmlns:a16="http://schemas.microsoft.com/office/drawing/2014/main" id="{04B7A2F1-B62E-A2BF-D118-F559836BFD48}"/>
                </a:ext>
              </a:extLst>
            </p:cNvPr>
            <p:cNvSpPr/>
            <p:nvPr/>
          </p:nvSpPr>
          <p:spPr>
            <a:xfrm>
              <a:off x="588736" y="2212559"/>
              <a:ext cx="1814038" cy="538634"/>
            </a:xfrm>
            <a:prstGeom prst="curvedDownArrow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1A70DB03-4BA3-1DAB-728C-D684013C044D}"/>
                </a:ext>
              </a:extLst>
            </p:cNvPr>
            <p:cNvSpPr txBox="1"/>
            <p:nvPr/>
          </p:nvSpPr>
          <p:spPr>
            <a:xfrm>
              <a:off x="1097931" y="1646712"/>
              <a:ext cx="117169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4000" dirty="0">
                  <a:solidFill>
                    <a:srgbClr val="C00000"/>
                  </a:solidFill>
                </a:rPr>
                <a:t>+10</a:t>
              </a:r>
            </a:p>
          </p:txBody>
        </p:sp>
      </p:grpSp>
      <p:grpSp>
        <p:nvGrpSpPr>
          <p:cNvPr id="8" name="Groupe 7">
            <a:extLst>
              <a:ext uri="{FF2B5EF4-FFF2-40B4-BE49-F238E27FC236}">
                <a16:creationId xmlns:a16="http://schemas.microsoft.com/office/drawing/2014/main" id="{8FE707E5-8F75-15E5-E39A-FE54088C4B8D}"/>
              </a:ext>
            </a:extLst>
          </p:cNvPr>
          <p:cNvGrpSpPr/>
          <p:nvPr/>
        </p:nvGrpSpPr>
        <p:grpSpPr>
          <a:xfrm>
            <a:off x="2146382" y="1646712"/>
            <a:ext cx="1814038" cy="1104481"/>
            <a:chOff x="588736" y="1646712"/>
            <a:chExt cx="1814038" cy="1104481"/>
          </a:xfrm>
        </p:grpSpPr>
        <p:sp>
          <p:nvSpPr>
            <p:cNvPr id="9" name="Flèche : courbe vers le bas 8">
              <a:extLst>
                <a:ext uri="{FF2B5EF4-FFF2-40B4-BE49-F238E27FC236}">
                  <a16:creationId xmlns:a16="http://schemas.microsoft.com/office/drawing/2014/main" id="{75710663-A815-C688-44CC-4B91E58C1DF0}"/>
                </a:ext>
              </a:extLst>
            </p:cNvPr>
            <p:cNvSpPr/>
            <p:nvPr/>
          </p:nvSpPr>
          <p:spPr>
            <a:xfrm>
              <a:off x="588736" y="2212559"/>
              <a:ext cx="1814038" cy="538634"/>
            </a:xfrm>
            <a:prstGeom prst="curvedDownArrow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10" name="ZoneTexte 9">
              <a:extLst>
                <a:ext uri="{FF2B5EF4-FFF2-40B4-BE49-F238E27FC236}">
                  <a16:creationId xmlns:a16="http://schemas.microsoft.com/office/drawing/2014/main" id="{E1ABDBD9-9E84-195C-A542-CEDA0999D906}"/>
                </a:ext>
              </a:extLst>
            </p:cNvPr>
            <p:cNvSpPr txBox="1"/>
            <p:nvPr/>
          </p:nvSpPr>
          <p:spPr>
            <a:xfrm>
              <a:off x="1097931" y="1646712"/>
              <a:ext cx="117169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4000" dirty="0">
                  <a:solidFill>
                    <a:srgbClr val="C00000"/>
                  </a:solidFill>
                </a:rPr>
                <a:t>+10</a:t>
              </a:r>
            </a:p>
          </p:txBody>
        </p:sp>
      </p:grpSp>
      <p:grpSp>
        <p:nvGrpSpPr>
          <p:cNvPr id="16" name="Groupe 15">
            <a:extLst>
              <a:ext uri="{FF2B5EF4-FFF2-40B4-BE49-F238E27FC236}">
                <a16:creationId xmlns:a16="http://schemas.microsoft.com/office/drawing/2014/main" id="{7C95918A-C94A-DF8F-C570-BB6B3263E613}"/>
              </a:ext>
            </a:extLst>
          </p:cNvPr>
          <p:cNvGrpSpPr/>
          <p:nvPr/>
        </p:nvGrpSpPr>
        <p:grpSpPr>
          <a:xfrm>
            <a:off x="3769344" y="1646712"/>
            <a:ext cx="1814038" cy="1104481"/>
            <a:chOff x="588736" y="1646712"/>
            <a:chExt cx="1814038" cy="1104481"/>
          </a:xfrm>
        </p:grpSpPr>
        <p:sp>
          <p:nvSpPr>
            <p:cNvPr id="17" name="Flèche : courbe vers le bas 16">
              <a:extLst>
                <a:ext uri="{FF2B5EF4-FFF2-40B4-BE49-F238E27FC236}">
                  <a16:creationId xmlns:a16="http://schemas.microsoft.com/office/drawing/2014/main" id="{051609A1-CE84-0130-32F2-1C8571CC2949}"/>
                </a:ext>
              </a:extLst>
            </p:cNvPr>
            <p:cNvSpPr/>
            <p:nvPr/>
          </p:nvSpPr>
          <p:spPr>
            <a:xfrm>
              <a:off x="588736" y="2212559"/>
              <a:ext cx="1814038" cy="538634"/>
            </a:xfrm>
            <a:prstGeom prst="curvedDownArrow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18" name="ZoneTexte 17">
              <a:extLst>
                <a:ext uri="{FF2B5EF4-FFF2-40B4-BE49-F238E27FC236}">
                  <a16:creationId xmlns:a16="http://schemas.microsoft.com/office/drawing/2014/main" id="{1F7F5B27-55DD-0D55-A2EC-9DD8CE5B43EA}"/>
                </a:ext>
              </a:extLst>
            </p:cNvPr>
            <p:cNvSpPr txBox="1"/>
            <p:nvPr/>
          </p:nvSpPr>
          <p:spPr>
            <a:xfrm>
              <a:off x="1097931" y="1646712"/>
              <a:ext cx="117169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4000" dirty="0">
                  <a:solidFill>
                    <a:srgbClr val="C00000"/>
                  </a:solidFill>
                </a:rPr>
                <a:t>+10</a:t>
              </a:r>
            </a:p>
          </p:txBody>
        </p:sp>
      </p:grpSp>
      <p:sp>
        <p:nvSpPr>
          <p:cNvPr id="19" name="Ellipse 18">
            <a:extLst>
              <a:ext uri="{FF2B5EF4-FFF2-40B4-BE49-F238E27FC236}">
                <a16:creationId xmlns:a16="http://schemas.microsoft.com/office/drawing/2014/main" id="{E981AE6B-0FFA-50D0-E5E9-F779E95D4280}"/>
              </a:ext>
            </a:extLst>
          </p:cNvPr>
          <p:cNvSpPr/>
          <p:nvPr/>
        </p:nvSpPr>
        <p:spPr>
          <a:xfrm>
            <a:off x="4754995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rgbClr val="C00000"/>
                </a:solidFill>
              </a:rPr>
              <a:t>35</a:t>
            </a:r>
          </a:p>
        </p:txBody>
      </p: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C044A7FA-DF45-28C8-6C76-F568A6321A02}"/>
              </a:ext>
            </a:extLst>
          </p:cNvPr>
          <p:cNvGrpSpPr/>
          <p:nvPr/>
        </p:nvGrpSpPr>
        <p:grpSpPr>
          <a:xfrm>
            <a:off x="5315115" y="1638376"/>
            <a:ext cx="1814038" cy="1104481"/>
            <a:chOff x="588736" y="1646712"/>
            <a:chExt cx="1814038" cy="1104481"/>
          </a:xfrm>
        </p:grpSpPr>
        <p:sp>
          <p:nvSpPr>
            <p:cNvPr id="21" name="Flèche : courbe vers le bas 20">
              <a:extLst>
                <a:ext uri="{FF2B5EF4-FFF2-40B4-BE49-F238E27FC236}">
                  <a16:creationId xmlns:a16="http://schemas.microsoft.com/office/drawing/2014/main" id="{DEF366B0-7DC8-7BB1-6B24-5AC9E7F2ED12}"/>
                </a:ext>
              </a:extLst>
            </p:cNvPr>
            <p:cNvSpPr/>
            <p:nvPr/>
          </p:nvSpPr>
          <p:spPr>
            <a:xfrm>
              <a:off x="588736" y="2212559"/>
              <a:ext cx="1814038" cy="538634"/>
            </a:xfrm>
            <a:prstGeom prst="curvedDownArrow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22" name="ZoneTexte 21">
              <a:extLst>
                <a:ext uri="{FF2B5EF4-FFF2-40B4-BE49-F238E27FC236}">
                  <a16:creationId xmlns:a16="http://schemas.microsoft.com/office/drawing/2014/main" id="{D3B077D9-0AAD-5A65-49CC-0530995232E0}"/>
                </a:ext>
              </a:extLst>
            </p:cNvPr>
            <p:cNvSpPr txBox="1"/>
            <p:nvPr/>
          </p:nvSpPr>
          <p:spPr>
            <a:xfrm>
              <a:off x="1097931" y="1646712"/>
              <a:ext cx="117169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4000" dirty="0">
                  <a:solidFill>
                    <a:srgbClr val="C00000"/>
                  </a:solidFill>
                </a:rPr>
                <a:t>+10</a:t>
              </a:r>
            </a:p>
          </p:txBody>
        </p:sp>
      </p:grpSp>
      <p:sp>
        <p:nvSpPr>
          <p:cNvPr id="23" name="Ellipse 22">
            <a:extLst>
              <a:ext uri="{FF2B5EF4-FFF2-40B4-BE49-F238E27FC236}">
                <a16:creationId xmlns:a16="http://schemas.microsoft.com/office/drawing/2014/main" id="{E862C9F9-75C6-CBF5-B435-85318A86AEA4}"/>
              </a:ext>
            </a:extLst>
          </p:cNvPr>
          <p:cNvSpPr/>
          <p:nvPr/>
        </p:nvSpPr>
        <p:spPr>
          <a:xfrm>
            <a:off x="6300766" y="2751193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rgbClr val="C00000"/>
                </a:solidFill>
              </a:rPr>
              <a:t>45</a:t>
            </a:r>
          </a:p>
        </p:txBody>
      </p:sp>
      <p:grpSp>
        <p:nvGrpSpPr>
          <p:cNvPr id="24" name="Groupe 23">
            <a:extLst>
              <a:ext uri="{FF2B5EF4-FFF2-40B4-BE49-F238E27FC236}">
                <a16:creationId xmlns:a16="http://schemas.microsoft.com/office/drawing/2014/main" id="{6DE1C320-2C46-BF81-B1E9-F9B59AC1A5A0}"/>
              </a:ext>
            </a:extLst>
          </p:cNvPr>
          <p:cNvGrpSpPr/>
          <p:nvPr/>
        </p:nvGrpSpPr>
        <p:grpSpPr>
          <a:xfrm>
            <a:off x="6872761" y="1646712"/>
            <a:ext cx="1814038" cy="1104481"/>
            <a:chOff x="588736" y="1646712"/>
            <a:chExt cx="1814038" cy="1104481"/>
          </a:xfrm>
        </p:grpSpPr>
        <p:sp>
          <p:nvSpPr>
            <p:cNvPr id="25" name="Flèche : courbe vers le bas 24">
              <a:extLst>
                <a:ext uri="{FF2B5EF4-FFF2-40B4-BE49-F238E27FC236}">
                  <a16:creationId xmlns:a16="http://schemas.microsoft.com/office/drawing/2014/main" id="{2218D934-45D3-686D-3B7F-6A9728A40962}"/>
                </a:ext>
              </a:extLst>
            </p:cNvPr>
            <p:cNvSpPr/>
            <p:nvPr/>
          </p:nvSpPr>
          <p:spPr>
            <a:xfrm>
              <a:off x="588736" y="2212559"/>
              <a:ext cx="1814038" cy="538634"/>
            </a:xfrm>
            <a:prstGeom prst="curvedDownArrow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26" name="ZoneTexte 25">
              <a:extLst>
                <a:ext uri="{FF2B5EF4-FFF2-40B4-BE49-F238E27FC236}">
                  <a16:creationId xmlns:a16="http://schemas.microsoft.com/office/drawing/2014/main" id="{7C5B84E6-ED4C-BC62-8C24-74714E9CC2E2}"/>
                </a:ext>
              </a:extLst>
            </p:cNvPr>
            <p:cNvSpPr txBox="1"/>
            <p:nvPr/>
          </p:nvSpPr>
          <p:spPr>
            <a:xfrm>
              <a:off x="1097931" y="1646712"/>
              <a:ext cx="117169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4000" dirty="0">
                  <a:solidFill>
                    <a:srgbClr val="C00000"/>
                  </a:solidFill>
                </a:rPr>
                <a:t>+10</a:t>
              </a:r>
            </a:p>
          </p:txBody>
        </p:sp>
      </p:grpSp>
      <p:sp>
        <p:nvSpPr>
          <p:cNvPr id="27" name="Ellipse 26">
            <a:extLst>
              <a:ext uri="{FF2B5EF4-FFF2-40B4-BE49-F238E27FC236}">
                <a16:creationId xmlns:a16="http://schemas.microsoft.com/office/drawing/2014/main" id="{029F90ED-3462-C2E8-A338-C12CBAABB5B5}"/>
              </a:ext>
            </a:extLst>
          </p:cNvPr>
          <p:cNvSpPr/>
          <p:nvPr/>
        </p:nvSpPr>
        <p:spPr>
          <a:xfrm>
            <a:off x="7858412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rgbClr val="C00000"/>
                </a:solidFill>
              </a:rPr>
              <a:t>55</a:t>
            </a:r>
          </a:p>
        </p:txBody>
      </p:sp>
    </p:spTree>
    <p:extLst>
      <p:ext uri="{BB962C8B-B14F-4D97-AF65-F5344CB8AC3E}">
        <p14:creationId xmlns:p14="http://schemas.microsoft.com/office/powerpoint/2010/main" val="3518117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/>
              <a:t>Comment fonctionne la suite ?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3/3</a:t>
            </a:r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7C56E5E2-18C6-ECA6-673C-389F940F9E62}"/>
              </a:ext>
            </a:extLst>
          </p:cNvPr>
          <p:cNvSpPr/>
          <p:nvPr/>
        </p:nvSpPr>
        <p:spPr>
          <a:xfrm>
            <a:off x="117682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E833AC0F-33AD-E911-7774-180F859986E1}"/>
              </a:ext>
            </a:extLst>
          </p:cNvPr>
          <p:cNvSpPr/>
          <p:nvPr/>
        </p:nvSpPr>
        <p:spPr>
          <a:xfrm>
            <a:off x="1663453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4022DADF-C9A2-4724-B1AA-BE1A377B2F0B}"/>
              </a:ext>
            </a:extLst>
          </p:cNvPr>
          <p:cNvSpPr/>
          <p:nvPr/>
        </p:nvSpPr>
        <p:spPr>
          <a:xfrm>
            <a:off x="3209224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96CA1895-82B4-6827-36D3-262290FA0AEB}"/>
              </a:ext>
            </a:extLst>
          </p:cNvPr>
          <p:cNvSpPr/>
          <p:nvPr/>
        </p:nvSpPr>
        <p:spPr>
          <a:xfrm>
            <a:off x="4754995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2394C473-E10C-B956-1236-2C17D3EBA1D7}"/>
              </a:ext>
            </a:extLst>
          </p:cNvPr>
          <p:cNvSpPr/>
          <p:nvPr/>
        </p:nvSpPr>
        <p:spPr>
          <a:xfrm>
            <a:off x="6300766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1D7DAA3D-CB95-ACC7-2E9C-4461F58D975B}"/>
              </a:ext>
            </a:extLst>
          </p:cNvPr>
          <p:cNvSpPr/>
          <p:nvPr/>
        </p:nvSpPr>
        <p:spPr>
          <a:xfrm>
            <a:off x="7846537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chemeClr val="tx1"/>
                </a:solidFill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26145421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/>
              <a:t>3/3</a:t>
            </a:r>
            <a:endParaRPr lang="fr-FR" dirty="0"/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7C56E5E2-18C6-ECA6-673C-389F940F9E62}"/>
              </a:ext>
            </a:extLst>
          </p:cNvPr>
          <p:cNvSpPr/>
          <p:nvPr/>
        </p:nvSpPr>
        <p:spPr>
          <a:xfrm>
            <a:off x="117682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E833AC0F-33AD-E911-7774-180F859986E1}"/>
              </a:ext>
            </a:extLst>
          </p:cNvPr>
          <p:cNvSpPr/>
          <p:nvPr/>
        </p:nvSpPr>
        <p:spPr>
          <a:xfrm>
            <a:off x="1663453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4022DADF-C9A2-4724-B1AA-BE1A377B2F0B}"/>
              </a:ext>
            </a:extLst>
          </p:cNvPr>
          <p:cNvSpPr/>
          <p:nvPr/>
        </p:nvSpPr>
        <p:spPr>
          <a:xfrm>
            <a:off x="3209224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96CA1895-82B4-6827-36D3-262290FA0AEB}"/>
              </a:ext>
            </a:extLst>
          </p:cNvPr>
          <p:cNvSpPr/>
          <p:nvPr/>
        </p:nvSpPr>
        <p:spPr>
          <a:xfrm>
            <a:off x="4754995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2394C473-E10C-B956-1236-2C17D3EBA1D7}"/>
              </a:ext>
            </a:extLst>
          </p:cNvPr>
          <p:cNvSpPr/>
          <p:nvPr/>
        </p:nvSpPr>
        <p:spPr>
          <a:xfrm>
            <a:off x="6300766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1D7DAA3D-CB95-ACC7-2E9C-4461F58D975B}"/>
              </a:ext>
            </a:extLst>
          </p:cNvPr>
          <p:cNvSpPr/>
          <p:nvPr/>
        </p:nvSpPr>
        <p:spPr>
          <a:xfrm>
            <a:off x="7846537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chemeClr val="tx1"/>
                </a:solidFill>
              </a:rPr>
              <a:t>…</a:t>
            </a: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619475EA-4FE4-13AB-61F8-9D81B085789F}"/>
              </a:ext>
            </a:extLst>
          </p:cNvPr>
          <p:cNvGrpSpPr/>
          <p:nvPr/>
        </p:nvGrpSpPr>
        <p:grpSpPr>
          <a:xfrm>
            <a:off x="588736" y="1646712"/>
            <a:ext cx="1814038" cy="1104481"/>
            <a:chOff x="588736" y="1646712"/>
            <a:chExt cx="1814038" cy="1104481"/>
          </a:xfrm>
        </p:grpSpPr>
        <p:sp>
          <p:nvSpPr>
            <p:cNvPr id="4" name="Flèche : courbe vers le bas 3">
              <a:extLst>
                <a:ext uri="{FF2B5EF4-FFF2-40B4-BE49-F238E27FC236}">
                  <a16:creationId xmlns:a16="http://schemas.microsoft.com/office/drawing/2014/main" id="{04B7A2F1-B62E-A2BF-D118-F559836BFD48}"/>
                </a:ext>
              </a:extLst>
            </p:cNvPr>
            <p:cNvSpPr/>
            <p:nvPr/>
          </p:nvSpPr>
          <p:spPr>
            <a:xfrm>
              <a:off x="588736" y="2212559"/>
              <a:ext cx="1814038" cy="538634"/>
            </a:xfrm>
            <a:prstGeom prst="curvedDownArrow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1A70DB03-4BA3-1DAB-728C-D684013C044D}"/>
                </a:ext>
              </a:extLst>
            </p:cNvPr>
            <p:cNvSpPr txBox="1"/>
            <p:nvPr/>
          </p:nvSpPr>
          <p:spPr>
            <a:xfrm>
              <a:off x="1097931" y="1646712"/>
              <a:ext cx="117169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4000" dirty="0">
                  <a:solidFill>
                    <a:srgbClr val="C00000"/>
                  </a:solidFill>
                </a:rPr>
                <a:t>−2</a:t>
              </a:r>
            </a:p>
          </p:txBody>
        </p:sp>
      </p:grpSp>
      <p:grpSp>
        <p:nvGrpSpPr>
          <p:cNvPr id="8" name="Groupe 7">
            <a:extLst>
              <a:ext uri="{FF2B5EF4-FFF2-40B4-BE49-F238E27FC236}">
                <a16:creationId xmlns:a16="http://schemas.microsoft.com/office/drawing/2014/main" id="{8FE707E5-8F75-15E5-E39A-FE54088C4B8D}"/>
              </a:ext>
            </a:extLst>
          </p:cNvPr>
          <p:cNvGrpSpPr/>
          <p:nvPr/>
        </p:nvGrpSpPr>
        <p:grpSpPr>
          <a:xfrm>
            <a:off x="2146382" y="1646712"/>
            <a:ext cx="1814038" cy="1104481"/>
            <a:chOff x="588736" y="1646712"/>
            <a:chExt cx="1814038" cy="1104481"/>
          </a:xfrm>
        </p:grpSpPr>
        <p:sp>
          <p:nvSpPr>
            <p:cNvPr id="9" name="Flèche : courbe vers le bas 8">
              <a:extLst>
                <a:ext uri="{FF2B5EF4-FFF2-40B4-BE49-F238E27FC236}">
                  <a16:creationId xmlns:a16="http://schemas.microsoft.com/office/drawing/2014/main" id="{75710663-A815-C688-44CC-4B91E58C1DF0}"/>
                </a:ext>
              </a:extLst>
            </p:cNvPr>
            <p:cNvSpPr/>
            <p:nvPr/>
          </p:nvSpPr>
          <p:spPr>
            <a:xfrm>
              <a:off x="588736" y="2212559"/>
              <a:ext cx="1814038" cy="538634"/>
            </a:xfrm>
            <a:prstGeom prst="curvedDownArrow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10" name="ZoneTexte 9">
              <a:extLst>
                <a:ext uri="{FF2B5EF4-FFF2-40B4-BE49-F238E27FC236}">
                  <a16:creationId xmlns:a16="http://schemas.microsoft.com/office/drawing/2014/main" id="{E1ABDBD9-9E84-195C-A542-CEDA0999D906}"/>
                </a:ext>
              </a:extLst>
            </p:cNvPr>
            <p:cNvSpPr txBox="1"/>
            <p:nvPr/>
          </p:nvSpPr>
          <p:spPr>
            <a:xfrm>
              <a:off x="1097931" y="1646712"/>
              <a:ext cx="117169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4000" dirty="0">
                  <a:solidFill>
                    <a:srgbClr val="C00000"/>
                  </a:solidFill>
                </a:rPr>
                <a:t>−2</a:t>
              </a:r>
            </a:p>
          </p:txBody>
        </p:sp>
      </p:grpSp>
      <p:grpSp>
        <p:nvGrpSpPr>
          <p:cNvPr id="16" name="Groupe 15">
            <a:extLst>
              <a:ext uri="{FF2B5EF4-FFF2-40B4-BE49-F238E27FC236}">
                <a16:creationId xmlns:a16="http://schemas.microsoft.com/office/drawing/2014/main" id="{7C95918A-C94A-DF8F-C570-BB6B3263E613}"/>
              </a:ext>
            </a:extLst>
          </p:cNvPr>
          <p:cNvGrpSpPr/>
          <p:nvPr/>
        </p:nvGrpSpPr>
        <p:grpSpPr>
          <a:xfrm>
            <a:off x="3769344" y="1646712"/>
            <a:ext cx="1814038" cy="1104481"/>
            <a:chOff x="588736" y="1646712"/>
            <a:chExt cx="1814038" cy="1104481"/>
          </a:xfrm>
        </p:grpSpPr>
        <p:sp>
          <p:nvSpPr>
            <p:cNvPr id="17" name="Flèche : courbe vers le bas 16">
              <a:extLst>
                <a:ext uri="{FF2B5EF4-FFF2-40B4-BE49-F238E27FC236}">
                  <a16:creationId xmlns:a16="http://schemas.microsoft.com/office/drawing/2014/main" id="{051609A1-CE84-0130-32F2-1C8571CC2949}"/>
                </a:ext>
              </a:extLst>
            </p:cNvPr>
            <p:cNvSpPr/>
            <p:nvPr/>
          </p:nvSpPr>
          <p:spPr>
            <a:xfrm>
              <a:off x="588736" y="2212559"/>
              <a:ext cx="1814038" cy="538634"/>
            </a:xfrm>
            <a:prstGeom prst="curvedDownArrow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18" name="ZoneTexte 17">
              <a:extLst>
                <a:ext uri="{FF2B5EF4-FFF2-40B4-BE49-F238E27FC236}">
                  <a16:creationId xmlns:a16="http://schemas.microsoft.com/office/drawing/2014/main" id="{1F7F5B27-55DD-0D55-A2EC-9DD8CE5B43EA}"/>
                </a:ext>
              </a:extLst>
            </p:cNvPr>
            <p:cNvSpPr txBox="1"/>
            <p:nvPr/>
          </p:nvSpPr>
          <p:spPr>
            <a:xfrm>
              <a:off x="1097931" y="1646712"/>
              <a:ext cx="117169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4000" dirty="0">
                  <a:solidFill>
                    <a:srgbClr val="C00000"/>
                  </a:solidFill>
                </a:rPr>
                <a:t>−2</a:t>
              </a:r>
            </a:p>
          </p:txBody>
        </p:sp>
      </p:grpSp>
      <p:sp>
        <p:nvSpPr>
          <p:cNvPr id="19" name="Ellipse 18">
            <a:extLst>
              <a:ext uri="{FF2B5EF4-FFF2-40B4-BE49-F238E27FC236}">
                <a16:creationId xmlns:a16="http://schemas.microsoft.com/office/drawing/2014/main" id="{E981AE6B-0FFA-50D0-E5E9-F779E95D4280}"/>
              </a:ext>
            </a:extLst>
          </p:cNvPr>
          <p:cNvSpPr/>
          <p:nvPr/>
        </p:nvSpPr>
        <p:spPr>
          <a:xfrm>
            <a:off x="4754995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rgbClr val="C00000"/>
                </a:solidFill>
              </a:rPr>
              <a:t>4</a:t>
            </a:r>
          </a:p>
        </p:txBody>
      </p: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C044A7FA-DF45-28C8-6C76-F568A6321A02}"/>
              </a:ext>
            </a:extLst>
          </p:cNvPr>
          <p:cNvGrpSpPr/>
          <p:nvPr/>
        </p:nvGrpSpPr>
        <p:grpSpPr>
          <a:xfrm>
            <a:off x="5315115" y="1638376"/>
            <a:ext cx="1814038" cy="1104481"/>
            <a:chOff x="588736" y="1646712"/>
            <a:chExt cx="1814038" cy="1104481"/>
          </a:xfrm>
        </p:grpSpPr>
        <p:sp>
          <p:nvSpPr>
            <p:cNvPr id="21" name="Flèche : courbe vers le bas 20">
              <a:extLst>
                <a:ext uri="{FF2B5EF4-FFF2-40B4-BE49-F238E27FC236}">
                  <a16:creationId xmlns:a16="http://schemas.microsoft.com/office/drawing/2014/main" id="{DEF366B0-7DC8-7BB1-6B24-5AC9E7F2ED12}"/>
                </a:ext>
              </a:extLst>
            </p:cNvPr>
            <p:cNvSpPr/>
            <p:nvPr/>
          </p:nvSpPr>
          <p:spPr>
            <a:xfrm>
              <a:off x="588736" y="2212559"/>
              <a:ext cx="1814038" cy="538634"/>
            </a:xfrm>
            <a:prstGeom prst="curvedDownArrow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22" name="ZoneTexte 21">
              <a:extLst>
                <a:ext uri="{FF2B5EF4-FFF2-40B4-BE49-F238E27FC236}">
                  <a16:creationId xmlns:a16="http://schemas.microsoft.com/office/drawing/2014/main" id="{D3B077D9-0AAD-5A65-49CC-0530995232E0}"/>
                </a:ext>
              </a:extLst>
            </p:cNvPr>
            <p:cNvSpPr txBox="1"/>
            <p:nvPr/>
          </p:nvSpPr>
          <p:spPr>
            <a:xfrm>
              <a:off x="1097931" y="1646712"/>
              <a:ext cx="117169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4000" dirty="0">
                  <a:solidFill>
                    <a:srgbClr val="C00000"/>
                  </a:solidFill>
                </a:rPr>
                <a:t>−2</a:t>
              </a:r>
            </a:p>
          </p:txBody>
        </p:sp>
      </p:grpSp>
      <p:sp>
        <p:nvSpPr>
          <p:cNvPr id="23" name="Ellipse 22">
            <a:extLst>
              <a:ext uri="{FF2B5EF4-FFF2-40B4-BE49-F238E27FC236}">
                <a16:creationId xmlns:a16="http://schemas.microsoft.com/office/drawing/2014/main" id="{E862C9F9-75C6-CBF5-B435-85318A86AEA4}"/>
              </a:ext>
            </a:extLst>
          </p:cNvPr>
          <p:cNvSpPr/>
          <p:nvPr/>
        </p:nvSpPr>
        <p:spPr>
          <a:xfrm>
            <a:off x="6300766" y="2751193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rgbClr val="C00000"/>
                </a:solidFill>
              </a:rPr>
              <a:t>2</a:t>
            </a:r>
          </a:p>
        </p:txBody>
      </p:sp>
      <p:grpSp>
        <p:nvGrpSpPr>
          <p:cNvPr id="24" name="Groupe 23">
            <a:extLst>
              <a:ext uri="{FF2B5EF4-FFF2-40B4-BE49-F238E27FC236}">
                <a16:creationId xmlns:a16="http://schemas.microsoft.com/office/drawing/2014/main" id="{6DE1C320-2C46-BF81-B1E9-F9B59AC1A5A0}"/>
              </a:ext>
            </a:extLst>
          </p:cNvPr>
          <p:cNvGrpSpPr/>
          <p:nvPr/>
        </p:nvGrpSpPr>
        <p:grpSpPr>
          <a:xfrm>
            <a:off x="6872761" y="1646712"/>
            <a:ext cx="1814038" cy="1104481"/>
            <a:chOff x="588736" y="1646712"/>
            <a:chExt cx="1814038" cy="1104481"/>
          </a:xfrm>
        </p:grpSpPr>
        <p:sp>
          <p:nvSpPr>
            <p:cNvPr id="25" name="Flèche : courbe vers le bas 24">
              <a:extLst>
                <a:ext uri="{FF2B5EF4-FFF2-40B4-BE49-F238E27FC236}">
                  <a16:creationId xmlns:a16="http://schemas.microsoft.com/office/drawing/2014/main" id="{2218D934-45D3-686D-3B7F-6A9728A40962}"/>
                </a:ext>
              </a:extLst>
            </p:cNvPr>
            <p:cNvSpPr/>
            <p:nvPr/>
          </p:nvSpPr>
          <p:spPr>
            <a:xfrm>
              <a:off x="588736" y="2212559"/>
              <a:ext cx="1814038" cy="538634"/>
            </a:xfrm>
            <a:prstGeom prst="curvedDownArrow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26" name="ZoneTexte 25">
              <a:extLst>
                <a:ext uri="{FF2B5EF4-FFF2-40B4-BE49-F238E27FC236}">
                  <a16:creationId xmlns:a16="http://schemas.microsoft.com/office/drawing/2014/main" id="{7C5B84E6-ED4C-BC62-8C24-74714E9CC2E2}"/>
                </a:ext>
              </a:extLst>
            </p:cNvPr>
            <p:cNvSpPr txBox="1"/>
            <p:nvPr/>
          </p:nvSpPr>
          <p:spPr>
            <a:xfrm>
              <a:off x="1097931" y="1646712"/>
              <a:ext cx="117169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4000" dirty="0">
                  <a:solidFill>
                    <a:srgbClr val="C00000"/>
                  </a:solidFill>
                </a:rPr>
                <a:t>−2</a:t>
              </a:r>
            </a:p>
          </p:txBody>
        </p:sp>
      </p:grpSp>
      <p:sp>
        <p:nvSpPr>
          <p:cNvPr id="27" name="Ellipse 26">
            <a:extLst>
              <a:ext uri="{FF2B5EF4-FFF2-40B4-BE49-F238E27FC236}">
                <a16:creationId xmlns:a16="http://schemas.microsoft.com/office/drawing/2014/main" id="{029F90ED-3462-C2E8-A338-C12CBAABB5B5}"/>
              </a:ext>
            </a:extLst>
          </p:cNvPr>
          <p:cNvSpPr/>
          <p:nvPr/>
        </p:nvSpPr>
        <p:spPr>
          <a:xfrm>
            <a:off x="7858412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rgbClr val="C00000"/>
                </a:solidFill>
              </a:rPr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854772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584</TotalTime>
  <Words>111</Words>
  <Application>Microsoft Office PowerPoint</Application>
  <PresentationFormat>Affichage à l'écran (4:3)</PresentationFormat>
  <Paragraphs>73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Comment fonctionne la suite ? </vt:lpstr>
      <vt:lpstr>Correction </vt:lpstr>
      <vt:lpstr>Comment fonctionne la suite ? </vt:lpstr>
      <vt:lpstr>Correction </vt:lpstr>
      <vt:lpstr>Comment fonctionne la suite ? </vt:lpstr>
      <vt:lpstr>Correction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MH</cp:lastModifiedBy>
  <cp:revision>59</cp:revision>
  <dcterms:created xsi:type="dcterms:W3CDTF">2023-02-07T14:55:57Z</dcterms:created>
  <dcterms:modified xsi:type="dcterms:W3CDTF">2025-09-03T09:39:59Z</dcterms:modified>
</cp:coreProperties>
</file>